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6/18/2018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0EBD0-7D93-4D2D-8C62-DC5FD11F8D0F}"/>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DC1633F6-6E07-4014-8E8F-BD95D0BC8828}"/>
              </a:ext>
            </a:extLst>
          </p:cNvPr>
          <p:cNvSpPr>
            <a:spLocks noGrp="1"/>
          </p:cNvSpPr>
          <p:nvPr>
            <p:ph type="subTitle" idx="1"/>
          </p:nvPr>
        </p:nvSpPr>
        <p:spPr>
          <a:xfrm>
            <a:off x="1549876" y="3809998"/>
            <a:ext cx="9092248" cy="1051559"/>
          </a:xfrm>
        </p:spPr>
        <p:txBody>
          <a:bodyPr>
            <a:normAutofit/>
          </a:bodyPr>
          <a:lstStyle/>
          <a:p>
            <a:r>
              <a:rPr lang="nl-NL" sz="2800" dirty="0">
                <a:solidFill>
                  <a:schemeClr val="tx1"/>
                </a:solidFill>
              </a:rPr>
              <a:t>Linde koers en amber witteveen</a:t>
            </a:r>
          </a:p>
          <a:p>
            <a:endParaRPr lang="nl-NL" sz="2800" dirty="0">
              <a:solidFill>
                <a:schemeClr val="tx1"/>
              </a:solidFill>
            </a:endParaRPr>
          </a:p>
        </p:txBody>
      </p:sp>
    </p:spTree>
    <p:extLst>
      <p:ext uri="{BB962C8B-B14F-4D97-AF65-F5344CB8AC3E}">
        <p14:creationId xmlns:p14="http://schemas.microsoft.com/office/powerpoint/2010/main" val="340926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56C339F-C516-45EF-B703-1DB2F779943F}"/>
              </a:ext>
            </a:extLst>
          </p:cNvPr>
          <p:cNvPicPr>
            <a:picLocks noChangeAspect="1"/>
          </p:cNvPicPr>
          <p:nvPr/>
        </p:nvPicPr>
        <p:blipFill rotWithShape="1">
          <a:blip r:embed="rId2"/>
          <a:srcRect l="248" r="516" b="1510"/>
          <a:stretch/>
        </p:blipFill>
        <p:spPr>
          <a:xfrm>
            <a:off x="6200235" y="298529"/>
            <a:ext cx="2832102" cy="2236151"/>
          </a:xfrm>
          <a:prstGeom prst="rect">
            <a:avLst/>
          </a:prstGeom>
        </p:spPr>
      </p:pic>
      <p:sp>
        <p:nvSpPr>
          <p:cNvPr id="2" name="Titel 1">
            <a:extLst>
              <a:ext uri="{FF2B5EF4-FFF2-40B4-BE49-F238E27FC236}">
                <a16:creationId xmlns:a16="http://schemas.microsoft.com/office/drawing/2014/main" id="{4AEF5C71-26A0-49B9-91D8-A46693FB9E46}"/>
              </a:ext>
            </a:extLst>
          </p:cNvPr>
          <p:cNvSpPr>
            <a:spLocks noGrp="1"/>
          </p:cNvSpPr>
          <p:nvPr>
            <p:ph type="title"/>
          </p:nvPr>
        </p:nvSpPr>
        <p:spPr>
          <a:xfrm>
            <a:off x="913775" y="618517"/>
            <a:ext cx="5049703" cy="2071673"/>
          </a:xfrm>
        </p:spPr>
        <p:txBody>
          <a:bodyPr>
            <a:normAutofit/>
          </a:bodyPr>
          <a:lstStyle/>
          <a:p>
            <a:r>
              <a:rPr lang="nl-NL" b="1" dirty="0"/>
              <a:t>Lichamelijke ingrepen bij dieren verboden</a:t>
            </a:r>
          </a:p>
        </p:txBody>
      </p:sp>
      <p:sp>
        <p:nvSpPr>
          <p:cNvPr id="3" name="Tijdelijke aanduiding voor inhoud 2">
            <a:extLst>
              <a:ext uri="{FF2B5EF4-FFF2-40B4-BE49-F238E27FC236}">
                <a16:creationId xmlns:a16="http://schemas.microsoft.com/office/drawing/2014/main" id="{01EE5D89-0A9C-45D5-904A-65FDE8B18476}"/>
              </a:ext>
            </a:extLst>
          </p:cNvPr>
          <p:cNvSpPr>
            <a:spLocks noGrp="1"/>
          </p:cNvSpPr>
          <p:nvPr>
            <p:ph sz="quarter" idx="13"/>
          </p:nvPr>
        </p:nvSpPr>
        <p:spPr>
          <a:xfrm>
            <a:off x="913774" y="1603513"/>
            <a:ext cx="10363826" cy="5120843"/>
          </a:xfrm>
        </p:spPr>
        <p:txBody>
          <a:bodyPr>
            <a:normAutofit/>
          </a:bodyPr>
          <a:lstStyle/>
          <a:p>
            <a:pPr marL="0" indent="0">
              <a:buNone/>
            </a:pPr>
            <a:endParaRPr lang="nl-NL" sz="2400" dirty="0"/>
          </a:p>
          <a:p>
            <a:pPr marL="0" indent="0">
              <a:buNone/>
            </a:pPr>
            <a:endParaRPr lang="nl-NL" sz="2400" dirty="0"/>
          </a:p>
          <a:p>
            <a:pPr marL="0" indent="0">
              <a:buNone/>
            </a:pPr>
            <a:r>
              <a:rPr lang="nl-NL" sz="2400" dirty="0"/>
              <a:t>Een lichamelijke ingreep wordt in de Wet dieren uitgelegd als een ingreep, waarbij de natuurlijke samenhang van levende weefsels wordt verbroken. Hierbij horen ook bloed afnemen en injecties geven.</a:t>
            </a:r>
          </a:p>
          <a:p>
            <a:pPr marL="0" indent="0">
              <a:buNone/>
            </a:pPr>
            <a:r>
              <a:rPr lang="nl-NL" sz="1900">
                <a:latin typeface="Verdana" panose="020B0604030504040204" pitchFamily="34" charset="0"/>
              </a:rPr>
              <a:t>j</a:t>
            </a:r>
            <a:r>
              <a:rPr lang="nl-NL" sz="1900" dirty="0">
                <a:latin typeface="Verdana" panose="020B0604030504040204" pitchFamily="34" charset="0"/>
              </a:rPr>
              <a:t>e</a:t>
            </a:r>
            <a:r>
              <a:rPr lang="nl-NL" sz="1900">
                <a:latin typeface="Verdana" panose="020B0604030504040204" pitchFamily="34" charset="0"/>
              </a:rPr>
              <a:t> </a:t>
            </a:r>
            <a:r>
              <a:rPr lang="nl-NL" sz="1900" dirty="0">
                <a:latin typeface="Verdana" panose="020B0604030504040204" pitchFamily="34" charset="0"/>
              </a:rPr>
              <a:t>mag geen lichamelijke ingrepen bij een dier (laten) uitvoeren. Er zijn een aantal uitzonderingen:</a:t>
            </a:r>
          </a:p>
          <a:p>
            <a:r>
              <a:rPr lang="nl-NL" sz="1900" dirty="0">
                <a:latin typeface="Verdana" panose="020B0604030504040204" pitchFamily="34" charset="0"/>
              </a:rPr>
              <a:t>lichamelijke ingrepen waarvoor een medische noodzaak is;</a:t>
            </a:r>
          </a:p>
          <a:p>
            <a:r>
              <a:rPr lang="nl-NL" sz="1900" dirty="0">
                <a:latin typeface="Verdana" panose="020B0604030504040204" pitchFamily="34" charset="0"/>
              </a:rPr>
              <a:t>wettelijk aangewezen lichamelijke ingrepen.</a:t>
            </a:r>
          </a:p>
          <a:p>
            <a:endParaRPr lang="nl-NL" dirty="0"/>
          </a:p>
        </p:txBody>
      </p:sp>
      <p:pic>
        <p:nvPicPr>
          <p:cNvPr id="4" name="Afbeelding 3">
            <a:extLst>
              <a:ext uri="{FF2B5EF4-FFF2-40B4-BE49-F238E27FC236}">
                <a16:creationId xmlns:a16="http://schemas.microsoft.com/office/drawing/2014/main" id="{1DE8C0F6-BA25-4214-869C-64E91B7C34B3}"/>
              </a:ext>
            </a:extLst>
          </p:cNvPr>
          <p:cNvPicPr>
            <a:picLocks noChangeAspect="1"/>
          </p:cNvPicPr>
          <p:nvPr/>
        </p:nvPicPr>
        <p:blipFill>
          <a:blip r:embed="rId3"/>
          <a:stretch>
            <a:fillRect/>
          </a:stretch>
        </p:blipFill>
        <p:spPr>
          <a:xfrm>
            <a:off x="9032337" y="298529"/>
            <a:ext cx="2981534" cy="2236151"/>
          </a:xfrm>
          <a:prstGeom prst="rect">
            <a:avLst/>
          </a:prstGeom>
        </p:spPr>
      </p:pic>
    </p:spTree>
    <p:extLst>
      <p:ext uri="{BB962C8B-B14F-4D97-AF65-F5344CB8AC3E}">
        <p14:creationId xmlns:p14="http://schemas.microsoft.com/office/powerpoint/2010/main" val="179766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62079-161D-4E47-86E3-A9FC53D3A102}"/>
              </a:ext>
            </a:extLst>
          </p:cNvPr>
          <p:cNvSpPr>
            <a:spLocks noGrp="1"/>
          </p:cNvSpPr>
          <p:nvPr>
            <p:ph type="title"/>
          </p:nvPr>
        </p:nvSpPr>
        <p:spPr/>
        <p:txBody>
          <a:bodyPr/>
          <a:lstStyle/>
          <a:p>
            <a:r>
              <a:rPr lang="nl-NL" dirty="0"/>
              <a:t>couperen</a:t>
            </a:r>
          </a:p>
        </p:txBody>
      </p:sp>
      <p:sp>
        <p:nvSpPr>
          <p:cNvPr id="3" name="Tijdelijke aanduiding voor inhoud 2">
            <a:extLst>
              <a:ext uri="{FF2B5EF4-FFF2-40B4-BE49-F238E27FC236}">
                <a16:creationId xmlns:a16="http://schemas.microsoft.com/office/drawing/2014/main" id="{76CD492E-B94D-46FF-BADC-8CDE603D7489}"/>
              </a:ext>
            </a:extLst>
          </p:cNvPr>
          <p:cNvSpPr>
            <a:spLocks noGrp="1"/>
          </p:cNvSpPr>
          <p:nvPr>
            <p:ph sz="quarter" idx="13"/>
          </p:nvPr>
        </p:nvSpPr>
        <p:spPr/>
        <p:txBody>
          <a:bodyPr>
            <a:normAutofit/>
          </a:bodyPr>
          <a:lstStyle/>
          <a:p>
            <a:r>
              <a:rPr lang="nl-NL" sz="2400" dirty="0"/>
              <a:t>Het couperen van bijvoorbeeld staart of oren is een lichamelijke ingreep en mag niet in Nederland. Het couperen van de staart en/of oren geeft schade aan het welzijn van het dier. Een dier heeft zijn staart en oren nodig als onderdeel van zijn lichaamstaal. Alleen als er een medische noodzaak is, mag een dierenarts een dier couperen.</a:t>
            </a:r>
          </a:p>
        </p:txBody>
      </p:sp>
    </p:spTree>
    <p:extLst>
      <p:ext uri="{BB962C8B-B14F-4D97-AF65-F5344CB8AC3E}">
        <p14:creationId xmlns:p14="http://schemas.microsoft.com/office/powerpoint/2010/main" val="289062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92933-D0E2-4C31-91CD-C83D64A5218B}"/>
              </a:ext>
            </a:extLst>
          </p:cNvPr>
          <p:cNvSpPr>
            <a:spLocks noGrp="1"/>
          </p:cNvSpPr>
          <p:nvPr>
            <p:ph type="title"/>
          </p:nvPr>
        </p:nvSpPr>
        <p:spPr/>
        <p:txBody>
          <a:bodyPr/>
          <a:lstStyle/>
          <a:p>
            <a:pPr algn="l"/>
            <a:r>
              <a:rPr lang="nl-NL" dirty="0">
                <a:latin typeface="+mn-lt"/>
              </a:rPr>
              <a:t>Tentoonstellingen, keuringen en wedstrijden</a:t>
            </a:r>
            <a:br>
              <a:rPr lang="nl-NL" dirty="0"/>
            </a:br>
            <a:endParaRPr lang="nl-NL" dirty="0"/>
          </a:p>
        </p:txBody>
      </p:sp>
      <p:sp>
        <p:nvSpPr>
          <p:cNvPr id="3" name="Tijdelijke aanduiding voor inhoud 2">
            <a:extLst>
              <a:ext uri="{FF2B5EF4-FFF2-40B4-BE49-F238E27FC236}">
                <a16:creationId xmlns:a16="http://schemas.microsoft.com/office/drawing/2014/main" id="{00C5BD33-B3B1-4B30-8A7C-C89A31F64632}"/>
              </a:ext>
            </a:extLst>
          </p:cNvPr>
          <p:cNvSpPr>
            <a:spLocks noGrp="1"/>
          </p:cNvSpPr>
          <p:nvPr>
            <p:ph sz="quarter" idx="13"/>
          </p:nvPr>
        </p:nvSpPr>
        <p:spPr/>
        <p:txBody>
          <a:bodyPr>
            <a:normAutofit/>
          </a:bodyPr>
          <a:lstStyle/>
          <a:p>
            <a:r>
              <a:rPr lang="nl-NL" sz="2400" dirty="0"/>
              <a:t>Het College van Beroep voor bedrijfsleven (</a:t>
            </a:r>
            <a:r>
              <a:rPr lang="nl-NL" sz="2400" dirty="0" err="1"/>
              <a:t>CBb</a:t>
            </a:r>
            <a:r>
              <a:rPr lang="nl-NL" sz="2400" dirty="0"/>
              <a:t>) heeft in december 2016 een uitspraak gedaan. Het college heeft toen bepaald dat dieren die zijn gecoupeerd na 1 december 2016 niet meer tentoongesteld mogen worden, ook niet als het couperen in een ander land is gebeurd.</a:t>
            </a:r>
          </a:p>
        </p:txBody>
      </p:sp>
    </p:spTree>
    <p:extLst>
      <p:ext uri="{BB962C8B-B14F-4D97-AF65-F5344CB8AC3E}">
        <p14:creationId xmlns:p14="http://schemas.microsoft.com/office/powerpoint/2010/main" val="423532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733B7-95F4-4A1C-9BEB-FC186891E090}"/>
              </a:ext>
            </a:extLst>
          </p:cNvPr>
          <p:cNvSpPr>
            <a:spLocks noGrp="1"/>
          </p:cNvSpPr>
          <p:nvPr>
            <p:ph type="title"/>
          </p:nvPr>
        </p:nvSpPr>
        <p:spPr/>
        <p:txBody>
          <a:bodyPr>
            <a:normAutofit/>
          </a:bodyPr>
          <a:lstStyle/>
          <a:p>
            <a:br>
              <a:rPr lang="nl-NL" b="1" dirty="0">
                <a:latin typeface="RijksOverheidSans"/>
              </a:rPr>
            </a:br>
            <a:r>
              <a:rPr lang="nl-NL" b="1" dirty="0">
                <a:latin typeface="RijksOverheidSans"/>
              </a:rPr>
              <a:t>Welzijnseisen voor dieren: Regels voor fokken</a:t>
            </a:r>
            <a:endParaRPr lang="nl-NL" dirty="0"/>
          </a:p>
        </p:txBody>
      </p:sp>
      <p:sp>
        <p:nvSpPr>
          <p:cNvPr id="3" name="Tijdelijke aanduiding voor inhoud 2">
            <a:extLst>
              <a:ext uri="{FF2B5EF4-FFF2-40B4-BE49-F238E27FC236}">
                <a16:creationId xmlns:a16="http://schemas.microsoft.com/office/drawing/2014/main" id="{BF2731C8-CA17-4701-BD02-662D73C2E5F2}"/>
              </a:ext>
            </a:extLst>
          </p:cNvPr>
          <p:cNvSpPr>
            <a:spLocks noGrp="1"/>
          </p:cNvSpPr>
          <p:nvPr>
            <p:ph sz="quarter" idx="13"/>
          </p:nvPr>
        </p:nvSpPr>
        <p:spPr/>
        <p:txBody>
          <a:bodyPr>
            <a:normAutofit/>
          </a:bodyPr>
          <a:lstStyle/>
          <a:p>
            <a:r>
              <a:rPr lang="nl-NL" sz="2400" dirty="0"/>
              <a:t>Bij het fokken met huisdieren is het belangrijk dat de manier waarop dit gebeurt niet schadelijk is voor het welzijn en de gezondheid van de ouderdieren en de jongen. Dit geldt voor hobbyhouders en voor bedrijfsmatige houders van huisdieren.</a:t>
            </a:r>
          </a:p>
        </p:txBody>
      </p:sp>
      <p:pic>
        <p:nvPicPr>
          <p:cNvPr id="4" name="Afbeelding 3">
            <a:extLst>
              <a:ext uri="{FF2B5EF4-FFF2-40B4-BE49-F238E27FC236}">
                <a16:creationId xmlns:a16="http://schemas.microsoft.com/office/drawing/2014/main" id="{00BC032E-10DD-4F3A-8F97-E16DBE53227D}"/>
              </a:ext>
            </a:extLst>
          </p:cNvPr>
          <p:cNvPicPr>
            <a:picLocks noChangeAspect="1"/>
          </p:cNvPicPr>
          <p:nvPr/>
        </p:nvPicPr>
        <p:blipFill>
          <a:blip r:embed="rId2"/>
          <a:stretch>
            <a:fillRect/>
          </a:stretch>
        </p:blipFill>
        <p:spPr>
          <a:xfrm>
            <a:off x="8079545" y="3895578"/>
            <a:ext cx="2527495" cy="1895621"/>
          </a:xfrm>
          <a:prstGeom prst="rect">
            <a:avLst/>
          </a:prstGeom>
        </p:spPr>
      </p:pic>
    </p:spTree>
    <p:extLst>
      <p:ext uri="{BB962C8B-B14F-4D97-AF65-F5344CB8AC3E}">
        <p14:creationId xmlns:p14="http://schemas.microsoft.com/office/powerpoint/2010/main" val="163913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BF162-AAA2-422C-9D02-597174C6A43D}"/>
              </a:ext>
            </a:extLst>
          </p:cNvPr>
          <p:cNvSpPr>
            <a:spLocks noGrp="1"/>
          </p:cNvSpPr>
          <p:nvPr>
            <p:ph type="title"/>
          </p:nvPr>
        </p:nvSpPr>
        <p:spPr>
          <a:xfrm>
            <a:off x="555966" y="605265"/>
            <a:ext cx="10364451" cy="269379"/>
          </a:xfrm>
        </p:spPr>
        <p:txBody>
          <a:bodyPr>
            <a:normAutofit fontScale="90000"/>
          </a:bodyPr>
          <a:lstStyle/>
          <a:p>
            <a:endParaRPr lang="nl-NL" dirty="0"/>
          </a:p>
        </p:txBody>
      </p:sp>
      <p:sp>
        <p:nvSpPr>
          <p:cNvPr id="3" name="Tijdelijke aanduiding voor inhoud 2">
            <a:extLst>
              <a:ext uri="{FF2B5EF4-FFF2-40B4-BE49-F238E27FC236}">
                <a16:creationId xmlns:a16="http://schemas.microsoft.com/office/drawing/2014/main" id="{B55840B8-D8B2-4522-9860-C0858DE07346}"/>
              </a:ext>
            </a:extLst>
          </p:cNvPr>
          <p:cNvSpPr>
            <a:spLocks noGrp="1"/>
          </p:cNvSpPr>
          <p:nvPr>
            <p:ph sz="quarter" idx="13"/>
          </p:nvPr>
        </p:nvSpPr>
        <p:spPr>
          <a:xfrm>
            <a:off x="913774" y="1371600"/>
            <a:ext cx="10363826" cy="4846320"/>
          </a:xfrm>
        </p:spPr>
        <p:txBody>
          <a:bodyPr>
            <a:normAutofit fontScale="92500" lnSpcReduction="10000"/>
          </a:bodyPr>
          <a:lstStyle/>
          <a:p>
            <a:pPr marL="0" indent="0">
              <a:buNone/>
            </a:pPr>
            <a:r>
              <a:rPr lang="nl-NL" sz="2200" dirty="0">
                <a:latin typeface="Verdana" panose="020B0604030504040204" pitchFamily="34" charset="0"/>
              </a:rPr>
              <a:t>De eerste 4 voorwaarden hieronder zijn ook van toepassing voor het fokken van paarden, pony's en ezels die niet voor landbouwdoeleinden worden gehouden. Deze voorwaarden gelden voor u:</a:t>
            </a:r>
          </a:p>
          <a:p>
            <a:r>
              <a:rPr lang="nl-NL" sz="2200" dirty="0">
                <a:latin typeface="Verdana" panose="020B0604030504040204" pitchFamily="34" charset="0"/>
              </a:rPr>
              <a:t>U zorgt er zo veel mogelijk voor dat ernstige erfelijke afwijkingen en ziekten niet worden doorgegeven.</a:t>
            </a:r>
          </a:p>
          <a:p>
            <a:r>
              <a:rPr lang="nl-NL" sz="2200" dirty="0">
                <a:latin typeface="Verdana" panose="020B0604030504040204" pitchFamily="34" charset="0"/>
              </a:rPr>
              <a:t>U zorgt er zo veel mogelijk voor dat uiterlijke kenmerken die schadelijk zijn, niet worden doorgegeven.</a:t>
            </a:r>
          </a:p>
          <a:p>
            <a:r>
              <a:rPr lang="nl-NL" sz="2200" dirty="0">
                <a:latin typeface="Verdana" panose="020B0604030504040204" pitchFamily="34" charset="0"/>
              </a:rPr>
              <a:t>U zorgt er zo veel mogelijk voor dat ernstige gedragsafwijkingen niet worden doorgegeven.</a:t>
            </a:r>
          </a:p>
          <a:p>
            <a:r>
              <a:rPr lang="nl-NL" sz="2200" dirty="0">
                <a:latin typeface="Verdana" panose="020B0604030504040204" pitchFamily="34" charset="0"/>
              </a:rPr>
              <a:t>Het aantal nesten of nakomelingen mag gezondheid of welzijn van het dier niet benadelen.</a:t>
            </a:r>
          </a:p>
          <a:p>
            <a:endParaRPr lang="nl-NL" dirty="0"/>
          </a:p>
        </p:txBody>
      </p:sp>
    </p:spTree>
    <p:extLst>
      <p:ext uri="{BB962C8B-B14F-4D97-AF65-F5344CB8AC3E}">
        <p14:creationId xmlns:p14="http://schemas.microsoft.com/office/powerpoint/2010/main" val="2816157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A7628-61FD-4F54-9464-C18A0661CCAF}"/>
              </a:ext>
            </a:extLst>
          </p:cNvPr>
          <p:cNvSpPr>
            <a:spLocks noGrp="1"/>
          </p:cNvSpPr>
          <p:nvPr>
            <p:ph type="title"/>
          </p:nvPr>
        </p:nvSpPr>
        <p:spPr/>
        <p:txBody>
          <a:bodyPr/>
          <a:lstStyle/>
          <a:p>
            <a:r>
              <a:rPr lang="nl-NL" dirty="0"/>
              <a:t>Voortplantingstechnieken</a:t>
            </a:r>
          </a:p>
        </p:txBody>
      </p:sp>
      <p:sp>
        <p:nvSpPr>
          <p:cNvPr id="3" name="Tijdelijke aanduiding voor inhoud 2">
            <a:extLst>
              <a:ext uri="{FF2B5EF4-FFF2-40B4-BE49-F238E27FC236}">
                <a16:creationId xmlns:a16="http://schemas.microsoft.com/office/drawing/2014/main" id="{92FB1D1B-287D-449F-A1A1-1B57F52FA5CF}"/>
              </a:ext>
            </a:extLst>
          </p:cNvPr>
          <p:cNvSpPr>
            <a:spLocks noGrp="1"/>
          </p:cNvSpPr>
          <p:nvPr>
            <p:ph sz="quarter" idx="13"/>
          </p:nvPr>
        </p:nvSpPr>
        <p:spPr>
          <a:xfrm>
            <a:off x="913774" y="1783080"/>
            <a:ext cx="10363826" cy="4754880"/>
          </a:xfrm>
        </p:spPr>
        <p:txBody>
          <a:bodyPr>
            <a:normAutofit fontScale="92500"/>
          </a:bodyPr>
          <a:lstStyle/>
          <a:p>
            <a:pPr marL="0" indent="0">
              <a:buNone/>
            </a:pPr>
            <a:r>
              <a:rPr lang="nl-NL" sz="2400" dirty="0">
                <a:latin typeface="Verdana" panose="020B0604030504040204" pitchFamily="34" charset="0"/>
              </a:rPr>
              <a:t>als u voortplantingstechnieken toepast bij dieren, dan zijn er regels.  Er is geen onderscheid tussen regels voor productiedieren en voor huisdieren. De regels zijn:</a:t>
            </a:r>
          </a:p>
          <a:p>
            <a:r>
              <a:rPr lang="nl-NL" sz="2400" dirty="0"/>
              <a:t>U mag de gezondheid en het welzijn van het ouderdier en de nakomelingen niet schaden. U let daarbij op het specifieke, natuurlijke en sociale gedrag van uw dieren.</a:t>
            </a:r>
          </a:p>
          <a:p>
            <a:r>
              <a:rPr lang="nl-NL" sz="2400" dirty="0"/>
              <a:t>U mag geen elektrische prikkels gebruiken om sperma te winnen. Dit geldt niet voor spermawinning voor de European Association of </a:t>
            </a:r>
            <a:r>
              <a:rPr lang="nl-NL" sz="2400" dirty="0" err="1"/>
              <a:t>Zoos</a:t>
            </a:r>
            <a:r>
              <a:rPr lang="nl-NL" sz="2400" dirty="0"/>
              <a:t> </a:t>
            </a:r>
            <a:r>
              <a:rPr lang="nl-NL" sz="2400" dirty="0" err="1"/>
              <a:t>and</a:t>
            </a:r>
            <a:r>
              <a:rPr lang="nl-NL" sz="2400" dirty="0"/>
              <a:t> Aquaria die een Europees fokprogramma voor bedreigde diersoorten coördineert.</a:t>
            </a:r>
          </a:p>
        </p:txBody>
      </p:sp>
    </p:spTree>
    <p:extLst>
      <p:ext uri="{BB962C8B-B14F-4D97-AF65-F5344CB8AC3E}">
        <p14:creationId xmlns:p14="http://schemas.microsoft.com/office/powerpoint/2010/main" val="324617030"/>
      </p:ext>
    </p:extLst>
  </p:cSld>
  <p:clrMapOvr>
    <a:masterClrMapping/>
  </p:clrMapOvr>
</p:sld>
</file>

<file path=ppt/theme/theme1.xml><?xml version="1.0" encoding="utf-8"?>
<a:theme xmlns:a="http://schemas.openxmlformats.org/drawingml/2006/main" name="Druppel">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Druppel</Template>
  <TotalTime>57</TotalTime>
  <Words>342</Words>
  <Application>Microsoft Office PowerPoint</Application>
  <PresentationFormat>Breedbeeld</PresentationFormat>
  <Paragraphs>23</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RijksOverheidSans</vt:lpstr>
      <vt:lpstr>Tw Cen MT</vt:lpstr>
      <vt:lpstr>Verdana</vt:lpstr>
      <vt:lpstr>Druppel</vt:lpstr>
      <vt:lpstr>PowerPoint-presentatie</vt:lpstr>
      <vt:lpstr>Lichamelijke ingrepen bij dieren verboden</vt:lpstr>
      <vt:lpstr>couperen</vt:lpstr>
      <vt:lpstr>Tentoonstellingen, keuringen en wedstrijden </vt:lpstr>
      <vt:lpstr> Welzijnseisen voor dieren: Regels voor fokken</vt:lpstr>
      <vt:lpstr>PowerPoint-presentatie</vt:lpstr>
      <vt:lpstr>Voortplantingstechnieken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Lichamelijke ingrepen bij dieren verboden</dc:title>
  <dc:creator>amber witteveen</dc:creator>
  <cp:lastModifiedBy>amber witteveen</cp:lastModifiedBy>
  <cp:revision>7</cp:revision>
  <dcterms:created xsi:type="dcterms:W3CDTF">2018-06-11T07:33:19Z</dcterms:created>
  <dcterms:modified xsi:type="dcterms:W3CDTF">2018-06-18T09:52:30Z</dcterms:modified>
</cp:coreProperties>
</file>